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aleway"/>
      <p:regular r:id="rId19"/>
      <p:bold r:id="rId20"/>
      <p:italic r:id="rId21"/>
      <p:boldItalic r:id="rId22"/>
    </p:embeddedFont>
    <p:embeddedFont>
      <p:font typeface="Lexen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11" Type="http://schemas.openxmlformats.org/officeDocument/2006/relationships/slide" Target="slides/slide5.xml"/><Relationship Id="rId22" Type="http://schemas.openxmlformats.org/officeDocument/2006/relationships/font" Target="fonts/Raleway-boldItalic.fntdata"/><Relationship Id="rId10" Type="http://schemas.openxmlformats.org/officeDocument/2006/relationships/slide" Target="slides/slide4.xml"/><Relationship Id="rId21" Type="http://schemas.openxmlformats.org/officeDocument/2006/relationships/font" Target="fonts/Raleway-italic.fntdata"/><Relationship Id="rId13" Type="http://schemas.openxmlformats.org/officeDocument/2006/relationships/slide" Target="slides/slide7.xml"/><Relationship Id="rId24" Type="http://schemas.openxmlformats.org/officeDocument/2006/relationships/font" Target="fonts/Lexend-bold.fntdata"/><Relationship Id="rId12" Type="http://schemas.openxmlformats.org/officeDocument/2006/relationships/slide" Target="slides/slide6.xml"/><Relationship Id="rId23" Type="http://schemas.openxmlformats.org/officeDocument/2006/relationships/font" Target="fonts/Lexen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Raleway-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c37ecf05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cc37ecf05d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f3cee9e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6f3cee9ed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c37ecf05d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cc37ecf05d_2_2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c37ecf05d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cc37ecf05d_2_3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c37ecf05d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cc37ecf05d_2_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c37ecf05d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cc37ecf05d_2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c37ecf05d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cc37ecf05d_2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c37ecf05d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cc37ecf05d_2_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c37ecf05d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cc37ecf05d_2_1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c37ecf05d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cc37ecf05d_2_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c37ecf05d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cc37ecf05d_2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c37ecf05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cc37ecf05d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2" name="Google Shape;62;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3" name="Google Shape;63;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6" name="Google Shape;66;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7" name="Google Shape;67;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8" name="Google Shape;68;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9" name="Google Shape;69;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2" name="Google Shape;72;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3" name="Google Shape;73;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4" name="Google Shape;74;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 name="Google Shape;75;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 name="Google Shape;78;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9" name="Google Shape;79;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0" name="Google Shape;80;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1" name="Google Shape;81;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2" name="Shape 82"/>
        <p:cNvGrpSpPr/>
        <p:nvPr/>
      </p:nvGrpSpPr>
      <p:grpSpPr>
        <a:xfrm>
          <a:off x="0" y="0"/>
          <a:ext cx="0" cy="0"/>
          <a:chOff x="0" y="0"/>
          <a:chExt cx="0" cy="0"/>
        </a:xfrm>
      </p:grpSpPr>
      <p:sp>
        <p:nvSpPr>
          <p:cNvPr id="83" name="Google Shape;83;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4" name="Google Shape;84;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5" name="Google Shape;85;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6" name="Google Shape;86;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7" name="Google Shape;87;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8" name="Google Shape;88;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1" name="Google Shape;91;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2" name="Google Shape;92;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3" name="Google Shape;93;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4" name="Google Shape;94;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5" name="Google Shape;95;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6" name="Google Shape;96;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0" name="Google Shape;100;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1" name="Google Shape;101;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2" name="Google Shape;102;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5" name="Google Shape;105;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6" name="Google Shape;106;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7" name="Google Shape;107;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8" name="Google Shape;108;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9" name="Google Shape;109;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2" name="Google Shape;112;p22"/>
          <p:cNvSpPr/>
          <p:nvPr>
            <p:ph idx="2" type="pic"/>
          </p:nvPr>
        </p:nvSpPr>
        <p:spPr>
          <a:xfrm>
            <a:off x="896144" y="306388"/>
            <a:ext cx="2743200" cy="2057400"/>
          </a:xfrm>
          <a:prstGeom prst="rect">
            <a:avLst/>
          </a:prstGeom>
          <a:noFill/>
          <a:ln>
            <a:noFill/>
          </a:ln>
        </p:spPr>
      </p:sp>
      <p:sp>
        <p:nvSpPr>
          <p:cNvPr id="113" name="Google Shape;113;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4" name="Google Shape;114;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5" name="Google Shape;115;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6" name="Google Shape;116;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 name="Shape 117"/>
        <p:cNvGrpSpPr/>
        <p:nvPr/>
      </p:nvGrpSpPr>
      <p:grpSpPr>
        <a:xfrm>
          <a:off x="0" y="0"/>
          <a:ext cx="0" cy="0"/>
          <a:chOff x="0" y="0"/>
          <a:chExt cx="0" cy="0"/>
        </a:xfrm>
      </p:grpSpPr>
      <p:sp>
        <p:nvSpPr>
          <p:cNvPr id="118" name="Google Shape;118;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9" name="Google Shape;119;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0" name="Google Shape;120;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1" name="Google Shape;121;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2" name="Google Shape;122;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5" name="Google Shape;125;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6" name="Google Shape;126;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7" name="Google Shape;127;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8" name="Google Shape;128;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6" name="Google Shape;56;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7" name="Google Shape;57;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8" name="Google Shape;58;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9" name="Google Shape;59;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data.gov.in" TargetMode="External"/><Relationship Id="rId5" Type="http://schemas.openxmlformats.org/officeDocument/2006/relationships/image" Target="../media/image2.pn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32" name="Shape 132"/>
        <p:cNvGrpSpPr/>
        <p:nvPr/>
      </p:nvGrpSpPr>
      <p:grpSpPr>
        <a:xfrm>
          <a:off x="0" y="0"/>
          <a:ext cx="0" cy="0"/>
          <a:chOff x="0" y="0"/>
          <a:chExt cx="0" cy="0"/>
        </a:xfrm>
      </p:grpSpPr>
      <p:sp>
        <p:nvSpPr>
          <p:cNvPr id="133" name="Google Shape;133;p25"/>
          <p:cNvSpPr/>
          <p:nvPr/>
        </p:nvSpPr>
        <p:spPr>
          <a:xfrm>
            <a:off x="4953284" y="-112780"/>
            <a:ext cx="3682462" cy="4967908"/>
          </a:xfrm>
          <a:custGeom>
            <a:rect b="b" l="l" r="r" t="t"/>
            <a:pathLst>
              <a:path extrusionOk="0" h="9935816" w="7364924">
                <a:moveTo>
                  <a:pt x="0" y="0"/>
                </a:moveTo>
                <a:lnTo>
                  <a:pt x="7364924" y="0"/>
                </a:lnTo>
                <a:lnTo>
                  <a:pt x="7364924" y="9935816"/>
                </a:lnTo>
                <a:lnTo>
                  <a:pt x="0" y="9935816"/>
                </a:lnTo>
                <a:lnTo>
                  <a:pt x="0" y="0"/>
                </a:lnTo>
                <a:close/>
              </a:path>
            </a:pathLst>
          </a:custGeom>
          <a:blipFill rotWithShape="1">
            <a:blip r:embed="rId3">
              <a:alphaModFix/>
            </a:blip>
            <a:stretch>
              <a:fillRect b="0" l="0" r="0" t="0"/>
            </a:stretch>
          </a:blipFill>
          <a:ln>
            <a:noFill/>
          </a:ln>
        </p:spPr>
      </p:sp>
      <p:sp>
        <p:nvSpPr>
          <p:cNvPr id="134" name="Google Shape;134;p25"/>
          <p:cNvSpPr txBox="1"/>
          <p:nvPr/>
        </p:nvSpPr>
        <p:spPr>
          <a:xfrm>
            <a:off x="698430" y="642850"/>
            <a:ext cx="5963100" cy="1454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4500">
                <a:solidFill>
                  <a:srgbClr val="404041"/>
                </a:solidFill>
                <a:latin typeface="Lexend"/>
                <a:ea typeface="Lexend"/>
                <a:cs typeface="Lexend"/>
                <a:sym typeface="Lexend"/>
              </a:rPr>
              <a:t>DA332 :</a:t>
            </a:r>
            <a:endParaRPr b="1" sz="4500">
              <a:solidFill>
                <a:srgbClr val="404041"/>
              </a:solidFill>
              <a:latin typeface="Lexend"/>
              <a:ea typeface="Lexend"/>
              <a:cs typeface="Lexend"/>
              <a:sym typeface="Lexend"/>
            </a:endParaRPr>
          </a:p>
          <a:p>
            <a:pPr indent="0" lvl="0" marL="0" marR="0" rtl="0" algn="l">
              <a:lnSpc>
                <a:spcPct val="110000"/>
              </a:lnSpc>
              <a:spcBef>
                <a:spcPts val="0"/>
              </a:spcBef>
              <a:spcAft>
                <a:spcPts val="0"/>
              </a:spcAft>
              <a:buNone/>
            </a:pPr>
            <a:r>
              <a:rPr b="1" lang="en" sz="4500">
                <a:solidFill>
                  <a:srgbClr val="404041"/>
                </a:solidFill>
                <a:latin typeface="Lexend"/>
                <a:ea typeface="Lexend"/>
                <a:cs typeface="Lexend"/>
                <a:sym typeface="Lexend"/>
              </a:rPr>
              <a:t>Data Visualization </a:t>
            </a:r>
            <a:endParaRPr b="1" sz="100">
              <a:latin typeface="Lexend"/>
              <a:ea typeface="Lexend"/>
              <a:cs typeface="Lexend"/>
              <a:sym typeface="Lexend"/>
            </a:endParaRPr>
          </a:p>
        </p:txBody>
      </p:sp>
      <p:sp>
        <p:nvSpPr>
          <p:cNvPr id="135" name="Google Shape;135;p25"/>
          <p:cNvSpPr txBox="1"/>
          <p:nvPr/>
        </p:nvSpPr>
        <p:spPr>
          <a:xfrm>
            <a:off x="850825" y="2751225"/>
            <a:ext cx="4370700" cy="3158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900">
                <a:solidFill>
                  <a:srgbClr val="404041"/>
                </a:solidFill>
              </a:rPr>
              <a:t>Topic </a:t>
            </a:r>
            <a:r>
              <a:rPr lang="en" sz="1900">
                <a:solidFill>
                  <a:srgbClr val="404041"/>
                </a:solidFill>
              </a:rPr>
              <a:t>: </a:t>
            </a:r>
            <a:r>
              <a:rPr lang="en" sz="1900" u="sng">
                <a:solidFill>
                  <a:srgbClr val="404041"/>
                </a:solidFill>
              </a:rPr>
              <a:t>Education - A Brief Analysis Of Enrollment Statistics</a:t>
            </a:r>
            <a:endParaRPr sz="1900" u="sng">
              <a:solidFill>
                <a:srgbClr val="404041"/>
              </a:solidFill>
            </a:endParaRPr>
          </a:p>
          <a:p>
            <a:pPr indent="0" lvl="0" marL="0" marR="0" rtl="0" algn="l">
              <a:lnSpc>
                <a:spcPct val="140000"/>
              </a:lnSpc>
              <a:spcBef>
                <a:spcPts val="0"/>
              </a:spcBef>
              <a:spcAft>
                <a:spcPts val="0"/>
              </a:spcAft>
              <a:buNone/>
            </a:pPr>
            <a:r>
              <a:t/>
            </a:r>
            <a:endParaRPr sz="1900">
              <a:solidFill>
                <a:srgbClr val="404041"/>
              </a:solidFill>
            </a:endParaRPr>
          </a:p>
          <a:p>
            <a:pPr indent="0" lvl="0" marL="0" marR="0" rtl="0" algn="l">
              <a:lnSpc>
                <a:spcPct val="140000"/>
              </a:lnSpc>
              <a:spcBef>
                <a:spcPts val="0"/>
              </a:spcBef>
              <a:spcAft>
                <a:spcPts val="0"/>
              </a:spcAft>
              <a:buNone/>
            </a:pPr>
            <a:r>
              <a:rPr b="1" lang="en" sz="1900">
                <a:solidFill>
                  <a:srgbClr val="404041"/>
                </a:solidFill>
              </a:rPr>
              <a:t>Presented By :</a:t>
            </a:r>
            <a:endParaRPr b="1" sz="1900">
              <a:solidFill>
                <a:srgbClr val="404041"/>
              </a:solidFill>
            </a:endParaRPr>
          </a:p>
          <a:p>
            <a:pPr indent="0" lvl="0" marL="0" marR="0" rtl="0" algn="l">
              <a:lnSpc>
                <a:spcPct val="140000"/>
              </a:lnSpc>
              <a:spcBef>
                <a:spcPts val="0"/>
              </a:spcBef>
              <a:spcAft>
                <a:spcPts val="0"/>
              </a:spcAft>
              <a:buNone/>
            </a:pPr>
            <a:r>
              <a:rPr lang="en" sz="1900">
                <a:solidFill>
                  <a:srgbClr val="404041"/>
                </a:solidFill>
              </a:rPr>
              <a:t>Palthiya Laanith Chouhan</a:t>
            </a:r>
            <a:endParaRPr sz="1900">
              <a:solidFill>
                <a:srgbClr val="404041"/>
              </a:solidFill>
            </a:endParaRPr>
          </a:p>
          <a:p>
            <a:pPr indent="0" lvl="0" marL="0" marR="0" rtl="0" algn="l">
              <a:lnSpc>
                <a:spcPct val="140000"/>
              </a:lnSpc>
              <a:spcBef>
                <a:spcPts val="0"/>
              </a:spcBef>
              <a:spcAft>
                <a:spcPts val="0"/>
              </a:spcAft>
              <a:buNone/>
            </a:pPr>
            <a:r>
              <a:rPr lang="en" sz="1900">
                <a:solidFill>
                  <a:srgbClr val="404041"/>
                </a:solidFill>
              </a:rPr>
              <a:t>210150014</a:t>
            </a:r>
            <a:endParaRPr sz="1900">
              <a:solidFill>
                <a:srgbClr val="404041"/>
              </a:solidFill>
            </a:endParaRPr>
          </a:p>
          <a:p>
            <a:pPr indent="0" lvl="0" marL="0" rtl="0" algn="l">
              <a:lnSpc>
                <a:spcPct val="140000"/>
              </a:lnSpc>
              <a:spcBef>
                <a:spcPts val="0"/>
              </a:spcBef>
              <a:spcAft>
                <a:spcPts val="0"/>
              </a:spcAft>
              <a:buClr>
                <a:schemeClr val="dk1"/>
              </a:buClr>
              <a:buSzPts val="1100"/>
              <a:buFont typeface="Arial"/>
              <a:buNone/>
            </a:pPr>
            <a:r>
              <a:t/>
            </a:r>
            <a:endParaRPr sz="1900">
              <a:solidFill>
                <a:srgbClr val="404041"/>
              </a:solidFill>
            </a:endParaRPr>
          </a:p>
          <a:p>
            <a:pPr indent="0" lvl="0" marL="0" marR="0" rtl="0" algn="l">
              <a:lnSpc>
                <a:spcPct val="140000"/>
              </a:lnSpc>
              <a:spcBef>
                <a:spcPts val="0"/>
              </a:spcBef>
              <a:spcAft>
                <a:spcPts val="0"/>
              </a:spcAft>
              <a:buClr>
                <a:srgbClr val="000000"/>
              </a:buClr>
              <a:buFont typeface="Arial"/>
              <a:buNone/>
            </a:pPr>
            <a:r>
              <a:t/>
            </a:r>
            <a:endParaRPr sz="1900">
              <a:solidFill>
                <a:srgbClr val="40404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13" name="Shape 213"/>
        <p:cNvGrpSpPr/>
        <p:nvPr/>
      </p:nvGrpSpPr>
      <p:grpSpPr>
        <a:xfrm>
          <a:off x="0" y="0"/>
          <a:ext cx="0" cy="0"/>
          <a:chOff x="0" y="0"/>
          <a:chExt cx="0" cy="0"/>
        </a:xfrm>
      </p:grpSpPr>
      <p:sp>
        <p:nvSpPr>
          <p:cNvPr id="214" name="Google Shape;214;p34"/>
          <p:cNvSpPr txBox="1"/>
          <p:nvPr/>
        </p:nvSpPr>
        <p:spPr>
          <a:xfrm>
            <a:off x="311925" y="351900"/>
            <a:ext cx="8690700" cy="492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200">
                <a:solidFill>
                  <a:srgbClr val="404041"/>
                </a:solidFill>
                <a:latin typeface="Lexend"/>
                <a:ea typeface="Lexend"/>
                <a:cs typeface="Lexend"/>
                <a:sym typeface="Lexend"/>
              </a:rPr>
              <a:t>State wise enrolment distribution</a:t>
            </a:r>
            <a:endParaRPr b="1" sz="3200">
              <a:latin typeface="Lexend"/>
              <a:ea typeface="Lexend"/>
              <a:cs typeface="Lexend"/>
              <a:sym typeface="Lexend"/>
            </a:endParaRPr>
          </a:p>
        </p:txBody>
      </p:sp>
      <p:sp>
        <p:nvSpPr>
          <p:cNvPr id="215" name="Google Shape;215;p34"/>
          <p:cNvSpPr/>
          <p:nvPr/>
        </p:nvSpPr>
        <p:spPr>
          <a:xfrm>
            <a:off x="330225" y="1161375"/>
            <a:ext cx="2631300" cy="3552000"/>
          </a:xfrm>
          <a:prstGeom prst="roundRect">
            <a:avLst>
              <a:gd fmla="val 8231"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latin typeface="Calibri"/>
                <a:ea typeface="Calibri"/>
                <a:cs typeface="Calibri"/>
                <a:sym typeface="Calibri"/>
              </a:rPr>
              <a:t>Insights :</a:t>
            </a:r>
            <a:endParaRPr b="1" sz="1300" u="sng">
              <a:latin typeface="Calibri"/>
              <a:ea typeface="Calibri"/>
              <a:cs typeface="Calibri"/>
              <a:sym typeface="Calibri"/>
            </a:endParaRPr>
          </a:p>
          <a:p>
            <a:pPr indent="0" lvl="0" marL="0" rtl="0" algn="ctr">
              <a:spcBef>
                <a:spcPts val="0"/>
              </a:spcBef>
              <a:spcAft>
                <a:spcPts val="0"/>
              </a:spcAft>
              <a:buNone/>
            </a:pPr>
            <a:r>
              <a:t/>
            </a:r>
            <a:endParaRPr b="1" sz="1300" u="sng">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The enrollment patterns broadly align with the population distribution in India, where more populous states like Uttar Pradesh, Bihar, and West Bengal (darker shades) have higher enrollment numbers.</a:t>
            </a:r>
            <a:endParaRPr sz="1100">
              <a:latin typeface="Calibri"/>
              <a:ea typeface="Calibri"/>
              <a:cs typeface="Calibri"/>
              <a:sym typeface="Calibri"/>
            </a:endParaRPr>
          </a:p>
        </p:txBody>
      </p:sp>
      <p:sp>
        <p:nvSpPr>
          <p:cNvPr id="216" name="Google Shape;216;p34"/>
          <p:cNvSpPr/>
          <p:nvPr/>
        </p:nvSpPr>
        <p:spPr>
          <a:xfrm>
            <a:off x="6210125" y="2754524"/>
            <a:ext cx="2862662" cy="2340226"/>
          </a:xfrm>
          <a:custGeom>
            <a:rect b="b" l="l" r="r" t="t"/>
            <a:pathLst>
              <a:path extrusionOk="0" h="4680452" w="5725323">
                <a:moveTo>
                  <a:pt x="0" y="0"/>
                </a:moveTo>
                <a:lnTo>
                  <a:pt x="5725323" y="0"/>
                </a:lnTo>
                <a:lnTo>
                  <a:pt x="5725323" y="4680452"/>
                </a:lnTo>
                <a:lnTo>
                  <a:pt x="0" y="4680452"/>
                </a:lnTo>
                <a:lnTo>
                  <a:pt x="0" y="0"/>
                </a:lnTo>
                <a:close/>
              </a:path>
            </a:pathLst>
          </a:custGeom>
          <a:blipFill rotWithShape="1">
            <a:blip r:embed="rId3">
              <a:alphaModFix/>
            </a:blip>
            <a:stretch>
              <a:fillRect b="0" l="0" r="0" t="0"/>
            </a:stretch>
          </a:blipFill>
          <a:ln>
            <a:noFill/>
          </a:ln>
        </p:spPr>
      </p:sp>
      <p:pic>
        <p:nvPicPr>
          <p:cNvPr id="217" name="Google Shape;217;p34"/>
          <p:cNvPicPr preferRelativeResize="0"/>
          <p:nvPr/>
        </p:nvPicPr>
        <p:blipFill>
          <a:blip r:embed="rId4">
            <a:alphaModFix/>
          </a:blip>
          <a:stretch>
            <a:fillRect/>
          </a:stretch>
        </p:blipFill>
        <p:spPr>
          <a:xfrm>
            <a:off x="3157437" y="1665962"/>
            <a:ext cx="5715839" cy="23402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21" name="Shape 221"/>
        <p:cNvGrpSpPr/>
        <p:nvPr/>
      </p:nvGrpSpPr>
      <p:grpSpPr>
        <a:xfrm>
          <a:off x="0" y="0"/>
          <a:ext cx="0" cy="0"/>
          <a:chOff x="0" y="0"/>
          <a:chExt cx="0" cy="0"/>
        </a:xfrm>
      </p:grpSpPr>
      <p:sp>
        <p:nvSpPr>
          <p:cNvPr id="222" name="Google Shape;222;p35"/>
          <p:cNvSpPr/>
          <p:nvPr/>
        </p:nvSpPr>
        <p:spPr>
          <a:xfrm>
            <a:off x="283698" y="307527"/>
            <a:ext cx="1054408" cy="1005743"/>
          </a:xfrm>
          <a:custGeom>
            <a:rect b="b" l="l" r="r" t="t"/>
            <a:pathLst>
              <a:path extrusionOk="0" h="3244332" w="3244332">
                <a:moveTo>
                  <a:pt x="0" y="0"/>
                </a:moveTo>
                <a:lnTo>
                  <a:pt x="3244332" y="0"/>
                </a:lnTo>
                <a:lnTo>
                  <a:pt x="3244332" y="3244332"/>
                </a:lnTo>
                <a:lnTo>
                  <a:pt x="0" y="3244332"/>
                </a:lnTo>
                <a:lnTo>
                  <a:pt x="0" y="0"/>
                </a:lnTo>
                <a:close/>
              </a:path>
            </a:pathLst>
          </a:custGeom>
          <a:blipFill rotWithShape="1">
            <a:blip r:embed="rId3">
              <a:alphaModFix/>
            </a:blip>
            <a:stretch>
              <a:fillRect b="0" l="0" r="0" t="0"/>
            </a:stretch>
          </a:blipFill>
          <a:ln>
            <a:noFill/>
          </a:ln>
        </p:spPr>
      </p:sp>
      <p:sp>
        <p:nvSpPr>
          <p:cNvPr id="223" name="Google Shape;223;p35"/>
          <p:cNvSpPr txBox="1"/>
          <p:nvPr/>
        </p:nvSpPr>
        <p:spPr>
          <a:xfrm>
            <a:off x="683565" y="554950"/>
            <a:ext cx="7588800" cy="492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200">
                <a:solidFill>
                  <a:srgbClr val="404041"/>
                </a:solidFill>
                <a:latin typeface="Lexend"/>
                <a:ea typeface="Lexend"/>
                <a:cs typeface="Lexend"/>
                <a:sym typeface="Lexend"/>
              </a:rPr>
              <a:t>A view of Data through Pie Charts</a:t>
            </a:r>
            <a:endParaRPr b="1" sz="3200">
              <a:latin typeface="Lexend"/>
              <a:ea typeface="Lexend"/>
              <a:cs typeface="Lexend"/>
              <a:sym typeface="Lexend"/>
            </a:endParaRPr>
          </a:p>
        </p:txBody>
      </p:sp>
      <p:sp>
        <p:nvSpPr>
          <p:cNvPr id="224" name="Google Shape;224;p35"/>
          <p:cNvSpPr/>
          <p:nvPr/>
        </p:nvSpPr>
        <p:spPr>
          <a:xfrm>
            <a:off x="5833502" y="3207989"/>
            <a:ext cx="2790740" cy="1998868"/>
          </a:xfrm>
          <a:custGeom>
            <a:rect b="b" l="l" r="r" t="t"/>
            <a:pathLst>
              <a:path extrusionOk="0" h="3997735" w="5581480">
                <a:moveTo>
                  <a:pt x="0" y="0"/>
                </a:moveTo>
                <a:lnTo>
                  <a:pt x="5581480" y="0"/>
                </a:lnTo>
                <a:lnTo>
                  <a:pt x="5581480" y="3997735"/>
                </a:lnTo>
                <a:lnTo>
                  <a:pt x="0" y="3997735"/>
                </a:lnTo>
                <a:lnTo>
                  <a:pt x="0" y="0"/>
                </a:lnTo>
                <a:close/>
              </a:path>
            </a:pathLst>
          </a:custGeom>
          <a:blipFill rotWithShape="1">
            <a:blip r:embed="rId4">
              <a:alphaModFix/>
            </a:blip>
            <a:stretch>
              <a:fillRect b="0" l="0" r="0" t="0"/>
            </a:stretch>
          </a:blipFill>
          <a:ln>
            <a:noFill/>
          </a:ln>
        </p:spPr>
      </p:sp>
      <p:pic>
        <p:nvPicPr>
          <p:cNvPr id="225" name="Google Shape;225;p35"/>
          <p:cNvPicPr preferRelativeResize="0"/>
          <p:nvPr/>
        </p:nvPicPr>
        <p:blipFill>
          <a:blip r:embed="rId5">
            <a:alphaModFix/>
          </a:blip>
          <a:stretch>
            <a:fillRect/>
          </a:stretch>
        </p:blipFill>
        <p:spPr>
          <a:xfrm>
            <a:off x="132100" y="1434250"/>
            <a:ext cx="5322148" cy="3193799"/>
          </a:xfrm>
          <a:prstGeom prst="rect">
            <a:avLst/>
          </a:prstGeom>
          <a:noFill/>
          <a:ln>
            <a:noFill/>
          </a:ln>
        </p:spPr>
      </p:pic>
      <p:sp>
        <p:nvSpPr>
          <p:cNvPr id="226" name="Google Shape;226;p35"/>
          <p:cNvSpPr/>
          <p:nvPr/>
        </p:nvSpPr>
        <p:spPr>
          <a:xfrm>
            <a:off x="5527200" y="1881625"/>
            <a:ext cx="3616800" cy="2097600"/>
          </a:xfrm>
          <a:prstGeom prst="round2DiagRect">
            <a:avLst>
              <a:gd fmla="val 16667" name="adj1"/>
              <a:gd fmla="val 0" name="adj2"/>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279400" lvl="0" marL="457200" rtl="0" algn="l">
              <a:spcBef>
                <a:spcPts val="0"/>
              </a:spcBef>
              <a:spcAft>
                <a:spcPts val="0"/>
              </a:spcAft>
              <a:buSzPts val="800"/>
              <a:buFont typeface="Calibri"/>
              <a:buChar char="●"/>
            </a:pPr>
            <a:r>
              <a:rPr lang="en" sz="800">
                <a:latin typeface="Calibri"/>
                <a:ea typeface="Calibri"/>
                <a:cs typeface="Calibri"/>
                <a:sym typeface="Calibri"/>
              </a:rPr>
              <a:t>The pie charts depict percentage enrollment distribution across different classes in India from 2012-13 to 2019-20.</a:t>
            </a:r>
            <a:endParaRPr sz="800">
              <a:latin typeface="Calibri"/>
              <a:ea typeface="Calibri"/>
              <a:cs typeface="Calibri"/>
              <a:sym typeface="Calibri"/>
            </a:endParaRPr>
          </a:p>
          <a:p>
            <a:pPr indent="-279400" lvl="0" marL="457200" rtl="0" algn="l">
              <a:spcBef>
                <a:spcPts val="0"/>
              </a:spcBef>
              <a:spcAft>
                <a:spcPts val="0"/>
              </a:spcAft>
              <a:buSzPts val="800"/>
              <a:buFont typeface="Calibri"/>
              <a:buChar char="●"/>
            </a:pPr>
            <a:r>
              <a:rPr lang="en" sz="800">
                <a:latin typeface="Calibri"/>
                <a:ea typeface="Calibri"/>
                <a:cs typeface="Calibri"/>
                <a:sym typeface="Calibri"/>
              </a:rPr>
              <a:t>Class 1 consistently shows the highest enrollment percentage, indicating a focus on primary education.</a:t>
            </a:r>
            <a:endParaRPr sz="800">
              <a:latin typeface="Calibri"/>
              <a:ea typeface="Calibri"/>
              <a:cs typeface="Calibri"/>
              <a:sym typeface="Calibri"/>
            </a:endParaRPr>
          </a:p>
          <a:p>
            <a:pPr indent="-279400" lvl="0" marL="457200" rtl="0" algn="l">
              <a:spcBef>
                <a:spcPts val="0"/>
              </a:spcBef>
              <a:spcAft>
                <a:spcPts val="0"/>
              </a:spcAft>
              <a:buSzPts val="800"/>
              <a:buFont typeface="Calibri"/>
              <a:buChar char="●"/>
            </a:pPr>
            <a:r>
              <a:rPr lang="en" sz="800">
                <a:latin typeface="Calibri"/>
                <a:ea typeface="Calibri"/>
                <a:cs typeface="Calibri"/>
                <a:sym typeface="Calibri"/>
              </a:rPr>
              <a:t>Enrollment percentages gradually decline as students progress to higher grades, with classes 6 to 12 exhibiting lower percentages overall.</a:t>
            </a:r>
            <a:endParaRPr sz="800">
              <a:latin typeface="Calibri"/>
              <a:ea typeface="Calibri"/>
              <a:cs typeface="Calibri"/>
              <a:sym typeface="Calibri"/>
            </a:endParaRPr>
          </a:p>
          <a:p>
            <a:pPr indent="-279400" lvl="0" marL="457200" rtl="0" algn="l">
              <a:spcBef>
                <a:spcPts val="0"/>
              </a:spcBef>
              <a:spcAft>
                <a:spcPts val="0"/>
              </a:spcAft>
              <a:buSzPts val="800"/>
              <a:buFont typeface="Calibri"/>
              <a:buChar char="●"/>
            </a:pPr>
            <a:r>
              <a:rPr lang="en" sz="800">
                <a:latin typeface="Calibri"/>
                <a:ea typeface="Calibri"/>
                <a:cs typeface="Calibri"/>
                <a:sym typeface="Calibri"/>
              </a:rPr>
              <a:t>Class 12 consistently records one of the lowest percentages, suggesting significant dropout rates at the higher secondary level.</a:t>
            </a:r>
            <a:endParaRPr sz="800">
              <a:latin typeface="Calibri"/>
              <a:ea typeface="Calibri"/>
              <a:cs typeface="Calibri"/>
              <a:sym typeface="Calibri"/>
            </a:endParaRPr>
          </a:p>
          <a:p>
            <a:pPr indent="-279400" lvl="0" marL="457200" rtl="0" algn="l">
              <a:spcBef>
                <a:spcPts val="0"/>
              </a:spcBef>
              <a:spcAft>
                <a:spcPts val="0"/>
              </a:spcAft>
              <a:buSzPts val="800"/>
              <a:buFont typeface="Calibri"/>
              <a:buChar char="●"/>
            </a:pPr>
            <a:r>
              <a:rPr lang="en" sz="800">
                <a:latin typeface="Calibri"/>
                <a:ea typeface="Calibri"/>
                <a:cs typeface="Calibri"/>
                <a:sym typeface="Calibri"/>
              </a:rPr>
              <a:t>Despite minor fluctuations, distribution patterns remain relatively stable, highlighting persistent challenges in enrollment and dropout rates that require targeted interventions for improved educational outcomes.</a:t>
            </a:r>
            <a:endParaRPr sz="8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30" name="Shape 230"/>
        <p:cNvGrpSpPr/>
        <p:nvPr/>
      </p:nvGrpSpPr>
      <p:grpSpPr>
        <a:xfrm>
          <a:off x="0" y="0"/>
          <a:ext cx="0" cy="0"/>
          <a:chOff x="0" y="0"/>
          <a:chExt cx="0" cy="0"/>
        </a:xfrm>
      </p:grpSpPr>
      <p:sp>
        <p:nvSpPr>
          <p:cNvPr id="231" name="Google Shape;231;p36"/>
          <p:cNvSpPr txBox="1"/>
          <p:nvPr/>
        </p:nvSpPr>
        <p:spPr>
          <a:xfrm>
            <a:off x="667125" y="943974"/>
            <a:ext cx="7843800" cy="2360700"/>
          </a:xfrm>
          <a:prstGeom prst="rect">
            <a:avLst/>
          </a:prstGeom>
          <a:noFill/>
          <a:ln cap="flat" cmpd="sng" w="9525">
            <a:solidFill>
              <a:srgbClr val="888888"/>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10000"/>
              </a:lnSpc>
              <a:spcBef>
                <a:spcPts val="0"/>
              </a:spcBef>
              <a:spcAft>
                <a:spcPts val="0"/>
              </a:spcAft>
              <a:buNone/>
            </a:pPr>
            <a:r>
              <a:t/>
            </a:r>
            <a:endParaRPr b="1" sz="4400">
              <a:solidFill>
                <a:srgbClr val="404041"/>
              </a:solidFill>
              <a:latin typeface="Lexend"/>
              <a:ea typeface="Lexend"/>
              <a:cs typeface="Lexend"/>
              <a:sym typeface="Lexend"/>
            </a:endParaRPr>
          </a:p>
          <a:p>
            <a:pPr indent="0" lvl="0" marL="0" marR="0" rtl="0" algn="ctr">
              <a:lnSpc>
                <a:spcPct val="110000"/>
              </a:lnSpc>
              <a:spcBef>
                <a:spcPts val="0"/>
              </a:spcBef>
              <a:spcAft>
                <a:spcPts val="0"/>
              </a:spcAft>
              <a:buNone/>
            </a:pPr>
            <a:r>
              <a:rPr b="1" i="0" lang="en" sz="4400" u="none" cap="none" strike="noStrike">
                <a:solidFill>
                  <a:srgbClr val="404041"/>
                </a:solidFill>
                <a:latin typeface="Lexend"/>
                <a:ea typeface="Lexend"/>
                <a:cs typeface="Lexend"/>
                <a:sym typeface="Lexend"/>
              </a:rPr>
              <a:t>Thank you for attending!</a:t>
            </a:r>
            <a:endParaRPr b="1" i="0" sz="4400" u="none" cap="none" strike="noStrike">
              <a:solidFill>
                <a:srgbClr val="404041"/>
              </a:solidFill>
              <a:latin typeface="Lexend"/>
              <a:ea typeface="Lexend"/>
              <a:cs typeface="Lexend"/>
              <a:sym typeface="Lexend"/>
            </a:endParaRPr>
          </a:p>
          <a:p>
            <a:pPr indent="0" lvl="0" marL="0" marR="0" rtl="0" algn="ctr">
              <a:lnSpc>
                <a:spcPct val="110000"/>
              </a:lnSpc>
              <a:spcBef>
                <a:spcPts val="0"/>
              </a:spcBef>
              <a:spcAft>
                <a:spcPts val="0"/>
              </a:spcAft>
              <a:buNone/>
            </a:pPr>
            <a:r>
              <a:t/>
            </a:r>
            <a:endParaRPr b="1" sz="4400">
              <a:solidFill>
                <a:srgbClr val="404041"/>
              </a:solidFill>
              <a:latin typeface="Lexend"/>
              <a:ea typeface="Lexend"/>
              <a:cs typeface="Lexend"/>
              <a:sym typeface="Lexend"/>
            </a:endParaRPr>
          </a:p>
        </p:txBody>
      </p:sp>
      <p:sp>
        <p:nvSpPr>
          <p:cNvPr id="232" name="Google Shape;232;p36"/>
          <p:cNvSpPr/>
          <p:nvPr/>
        </p:nvSpPr>
        <p:spPr>
          <a:xfrm>
            <a:off x="3451217" y="3118149"/>
            <a:ext cx="2260002" cy="2260002"/>
          </a:xfrm>
          <a:custGeom>
            <a:rect b="b" l="l" r="r" t="t"/>
            <a:pathLst>
              <a:path extrusionOk="0" h="4520003" w="4520003">
                <a:moveTo>
                  <a:pt x="0" y="0"/>
                </a:moveTo>
                <a:lnTo>
                  <a:pt x="4520003" y="0"/>
                </a:lnTo>
                <a:lnTo>
                  <a:pt x="4520003" y="4520004"/>
                </a:lnTo>
                <a:lnTo>
                  <a:pt x="0" y="4520004"/>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39" name="Shape 139"/>
        <p:cNvGrpSpPr/>
        <p:nvPr/>
      </p:nvGrpSpPr>
      <p:grpSpPr>
        <a:xfrm>
          <a:off x="0" y="0"/>
          <a:ext cx="0" cy="0"/>
          <a:chOff x="0" y="0"/>
          <a:chExt cx="0" cy="0"/>
        </a:xfrm>
      </p:grpSpPr>
      <p:sp>
        <p:nvSpPr>
          <p:cNvPr id="140" name="Google Shape;140;p26"/>
          <p:cNvSpPr/>
          <p:nvPr/>
        </p:nvSpPr>
        <p:spPr>
          <a:xfrm>
            <a:off x="5542752" y="348090"/>
            <a:ext cx="2790740" cy="1998868"/>
          </a:xfrm>
          <a:custGeom>
            <a:rect b="b" l="l" r="r" t="t"/>
            <a:pathLst>
              <a:path extrusionOk="0" h="3997735" w="5581480">
                <a:moveTo>
                  <a:pt x="0" y="0"/>
                </a:moveTo>
                <a:lnTo>
                  <a:pt x="5581480" y="0"/>
                </a:lnTo>
                <a:lnTo>
                  <a:pt x="5581480" y="3997735"/>
                </a:lnTo>
                <a:lnTo>
                  <a:pt x="0" y="3997735"/>
                </a:lnTo>
                <a:lnTo>
                  <a:pt x="0" y="0"/>
                </a:lnTo>
                <a:close/>
              </a:path>
            </a:pathLst>
          </a:custGeom>
          <a:blipFill rotWithShape="1">
            <a:blip r:embed="rId3">
              <a:alphaModFix/>
            </a:blip>
            <a:stretch>
              <a:fillRect b="0" l="0" r="0" t="0"/>
            </a:stretch>
          </a:blipFill>
          <a:ln>
            <a:noFill/>
          </a:ln>
        </p:spPr>
      </p:sp>
      <p:sp>
        <p:nvSpPr>
          <p:cNvPr id="141" name="Google Shape;141;p26"/>
          <p:cNvSpPr txBox="1"/>
          <p:nvPr/>
        </p:nvSpPr>
        <p:spPr>
          <a:xfrm>
            <a:off x="874077" y="808224"/>
            <a:ext cx="4505625" cy="738787"/>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4800">
                <a:solidFill>
                  <a:srgbClr val="404041"/>
                </a:solidFill>
                <a:latin typeface="Lexend"/>
                <a:ea typeface="Lexend"/>
                <a:cs typeface="Lexend"/>
                <a:sym typeface="Lexend"/>
              </a:rPr>
              <a:t>Motivation :</a:t>
            </a:r>
            <a:endParaRPr b="1" sz="700">
              <a:latin typeface="Lexend"/>
              <a:ea typeface="Lexend"/>
              <a:cs typeface="Lexend"/>
              <a:sym typeface="Lexend"/>
            </a:endParaRPr>
          </a:p>
        </p:txBody>
      </p:sp>
      <p:sp>
        <p:nvSpPr>
          <p:cNvPr id="142" name="Google Shape;142;p26"/>
          <p:cNvSpPr/>
          <p:nvPr/>
        </p:nvSpPr>
        <p:spPr>
          <a:xfrm>
            <a:off x="874078" y="2400599"/>
            <a:ext cx="1895527" cy="1966824"/>
          </a:xfrm>
          <a:custGeom>
            <a:rect b="b" l="l" r="r" t="t"/>
            <a:pathLst>
              <a:path extrusionOk="0" h="3933648" w="3791053">
                <a:moveTo>
                  <a:pt x="0" y="0"/>
                </a:moveTo>
                <a:lnTo>
                  <a:pt x="3791053" y="0"/>
                </a:lnTo>
                <a:lnTo>
                  <a:pt x="3791053" y="3933648"/>
                </a:lnTo>
                <a:lnTo>
                  <a:pt x="0" y="3933648"/>
                </a:lnTo>
                <a:lnTo>
                  <a:pt x="0" y="0"/>
                </a:lnTo>
                <a:close/>
              </a:path>
            </a:pathLst>
          </a:custGeom>
          <a:blipFill rotWithShape="1">
            <a:blip r:embed="rId4">
              <a:alphaModFix/>
            </a:blip>
            <a:stretch>
              <a:fillRect b="0" l="0" r="0" t="0"/>
            </a:stretch>
          </a:blipFill>
          <a:ln>
            <a:noFill/>
          </a:ln>
        </p:spPr>
      </p:sp>
      <p:sp>
        <p:nvSpPr>
          <p:cNvPr id="143" name="Google Shape;143;p26"/>
          <p:cNvSpPr/>
          <p:nvPr/>
        </p:nvSpPr>
        <p:spPr>
          <a:xfrm>
            <a:off x="3380625" y="2400600"/>
            <a:ext cx="5316900" cy="2425500"/>
          </a:xfrm>
          <a:prstGeom prst="round2DiagRect">
            <a:avLst>
              <a:gd fmla="val 16667" name="adj1"/>
              <a:gd fmla="val 0" name="adj2"/>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This project is fueled by the drive to</a:t>
            </a:r>
            <a:r>
              <a:rPr lang="en">
                <a:latin typeface="Calibri"/>
                <a:ea typeface="Calibri"/>
                <a:cs typeface="Calibri"/>
                <a:sym typeface="Calibri"/>
              </a:rPr>
              <a:t> analyze the complex patterns </a:t>
            </a:r>
            <a:r>
              <a:rPr lang="en">
                <a:latin typeface="Calibri"/>
                <a:ea typeface="Calibri"/>
                <a:cs typeface="Calibri"/>
                <a:sym typeface="Calibri"/>
              </a:rPr>
              <a:t>of student enrollment through insightful data visualization. By delving into class-wise and district-wise enrollment data spanning multiple years, it aims to uncover meaningful insights that inform educational policy and practice.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47" name="Shape 147"/>
        <p:cNvGrpSpPr/>
        <p:nvPr/>
      </p:nvGrpSpPr>
      <p:grpSpPr>
        <a:xfrm>
          <a:off x="0" y="0"/>
          <a:ext cx="0" cy="0"/>
          <a:chOff x="0" y="0"/>
          <a:chExt cx="0" cy="0"/>
        </a:xfrm>
      </p:grpSpPr>
      <p:sp>
        <p:nvSpPr>
          <p:cNvPr id="148" name="Google Shape;148;p27"/>
          <p:cNvSpPr/>
          <p:nvPr/>
        </p:nvSpPr>
        <p:spPr>
          <a:xfrm>
            <a:off x="697011" y="2171963"/>
            <a:ext cx="2707644" cy="2457187"/>
          </a:xfrm>
          <a:custGeom>
            <a:rect b="b" l="l" r="r" t="t"/>
            <a:pathLst>
              <a:path extrusionOk="0" h="4914373" w="5415288">
                <a:moveTo>
                  <a:pt x="0" y="0"/>
                </a:moveTo>
                <a:lnTo>
                  <a:pt x="5415288" y="0"/>
                </a:lnTo>
                <a:lnTo>
                  <a:pt x="5415288" y="4914373"/>
                </a:lnTo>
                <a:lnTo>
                  <a:pt x="0" y="4914373"/>
                </a:lnTo>
                <a:lnTo>
                  <a:pt x="0" y="0"/>
                </a:lnTo>
                <a:close/>
              </a:path>
            </a:pathLst>
          </a:custGeom>
          <a:blipFill rotWithShape="1">
            <a:blip r:embed="rId3">
              <a:alphaModFix/>
            </a:blip>
            <a:stretch>
              <a:fillRect b="0" l="0" r="0" t="0"/>
            </a:stretch>
          </a:blipFill>
          <a:ln>
            <a:noFill/>
          </a:ln>
        </p:spPr>
      </p:sp>
      <p:grpSp>
        <p:nvGrpSpPr>
          <p:cNvPr id="149" name="Google Shape;149;p27"/>
          <p:cNvGrpSpPr/>
          <p:nvPr/>
        </p:nvGrpSpPr>
        <p:grpSpPr>
          <a:xfrm>
            <a:off x="697011" y="794518"/>
            <a:ext cx="2757038" cy="1316066"/>
            <a:chOff x="0" y="85725"/>
            <a:chExt cx="7352100" cy="3509511"/>
          </a:xfrm>
        </p:grpSpPr>
        <p:sp>
          <p:nvSpPr>
            <p:cNvPr id="150" name="Google Shape;150;p27"/>
            <p:cNvSpPr txBox="1"/>
            <p:nvPr/>
          </p:nvSpPr>
          <p:spPr>
            <a:xfrm>
              <a:off x="0" y="85725"/>
              <a:ext cx="7352100" cy="19701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4800">
                  <a:solidFill>
                    <a:srgbClr val="404041"/>
                  </a:solidFill>
                  <a:latin typeface="Lexend"/>
                  <a:ea typeface="Lexend"/>
                  <a:cs typeface="Lexend"/>
                  <a:sym typeface="Lexend"/>
                </a:rPr>
                <a:t>Datasets</a:t>
              </a:r>
              <a:endParaRPr b="1" sz="4800">
                <a:solidFill>
                  <a:srgbClr val="404041"/>
                </a:solidFill>
                <a:latin typeface="Lexend"/>
                <a:ea typeface="Lexend"/>
                <a:cs typeface="Lexend"/>
                <a:sym typeface="Lexend"/>
              </a:endParaRPr>
            </a:p>
          </p:txBody>
        </p:sp>
        <p:sp>
          <p:nvSpPr>
            <p:cNvPr id="151" name="Google Shape;151;p27"/>
            <p:cNvSpPr txBox="1"/>
            <p:nvPr/>
          </p:nvSpPr>
          <p:spPr>
            <a:xfrm>
              <a:off x="0" y="2117436"/>
              <a:ext cx="7352100" cy="147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solidFill>
                    <a:srgbClr val="404041"/>
                  </a:solidFill>
                </a:rPr>
                <a:t>The dataset is </a:t>
              </a:r>
              <a:r>
                <a:rPr lang="en" sz="1500">
                  <a:solidFill>
                    <a:srgbClr val="404041"/>
                  </a:solidFill>
                </a:rPr>
                <a:t>found</a:t>
              </a:r>
              <a:r>
                <a:rPr lang="en" sz="1500">
                  <a:solidFill>
                    <a:srgbClr val="404041"/>
                  </a:solidFill>
                </a:rPr>
                <a:t> on </a:t>
              </a:r>
              <a:r>
                <a:rPr lang="en" sz="1500" u="sng">
                  <a:solidFill>
                    <a:schemeClr val="hlink"/>
                  </a:solidFill>
                  <a:hlinkClick r:id="rId4"/>
                </a:rPr>
                <a:t>data.gov.in</a:t>
              </a:r>
              <a:r>
                <a:rPr lang="en" sz="1500">
                  <a:solidFill>
                    <a:srgbClr val="404041"/>
                  </a:solidFill>
                </a:rPr>
                <a:t>.</a:t>
              </a:r>
              <a:endParaRPr sz="700"/>
            </a:p>
          </p:txBody>
        </p:sp>
      </p:grpSp>
      <p:grpSp>
        <p:nvGrpSpPr>
          <p:cNvPr id="152" name="Google Shape;152;p27"/>
          <p:cNvGrpSpPr/>
          <p:nvPr/>
        </p:nvGrpSpPr>
        <p:grpSpPr>
          <a:xfrm>
            <a:off x="5038724" y="737368"/>
            <a:ext cx="3408300" cy="511518"/>
            <a:chOff x="0" y="-66675"/>
            <a:chExt cx="9088800" cy="1364048"/>
          </a:xfrm>
        </p:grpSpPr>
        <p:sp>
          <p:nvSpPr>
            <p:cNvPr id="153" name="Google Shape;153;p27"/>
            <p:cNvSpPr txBox="1"/>
            <p:nvPr/>
          </p:nvSpPr>
          <p:spPr>
            <a:xfrm>
              <a:off x="0" y="-66675"/>
              <a:ext cx="90888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54" name="Google Shape;154;p27"/>
            <p:cNvSpPr txBox="1"/>
            <p:nvPr/>
          </p:nvSpPr>
          <p:spPr>
            <a:xfrm>
              <a:off x="0" y="1009973"/>
              <a:ext cx="90888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grpSp>
      <p:sp>
        <p:nvSpPr>
          <p:cNvPr id="155" name="Google Shape;155;p27"/>
          <p:cNvSpPr/>
          <p:nvPr/>
        </p:nvSpPr>
        <p:spPr>
          <a:xfrm>
            <a:off x="4177083" y="762372"/>
            <a:ext cx="538698" cy="538024"/>
          </a:xfrm>
          <a:custGeom>
            <a:rect b="b" l="l" r="r" t="t"/>
            <a:pathLst>
              <a:path extrusionOk="0" h="1076049" w="1077396">
                <a:moveTo>
                  <a:pt x="0" y="0"/>
                </a:moveTo>
                <a:lnTo>
                  <a:pt x="1077396" y="0"/>
                </a:lnTo>
                <a:lnTo>
                  <a:pt x="1077396" y="1076050"/>
                </a:lnTo>
                <a:lnTo>
                  <a:pt x="0" y="1076050"/>
                </a:lnTo>
                <a:lnTo>
                  <a:pt x="0" y="0"/>
                </a:lnTo>
                <a:close/>
              </a:path>
            </a:pathLst>
          </a:custGeom>
          <a:blipFill rotWithShape="1">
            <a:blip r:embed="rId5">
              <a:alphaModFix/>
            </a:blip>
            <a:stretch>
              <a:fillRect b="0" l="0" r="0" t="0"/>
            </a:stretch>
          </a:blipFill>
          <a:ln>
            <a:noFill/>
          </a:ln>
        </p:spPr>
      </p:sp>
      <p:sp>
        <p:nvSpPr>
          <p:cNvPr id="156" name="Google Shape;156;p27"/>
          <p:cNvSpPr/>
          <p:nvPr/>
        </p:nvSpPr>
        <p:spPr>
          <a:xfrm>
            <a:off x="4177757" y="2862532"/>
            <a:ext cx="538025" cy="538025"/>
          </a:xfrm>
          <a:custGeom>
            <a:rect b="b" l="l" r="r" t="t"/>
            <a:pathLst>
              <a:path extrusionOk="0" h="1076049" w="1076049">
                <a:moveTo>
                  <a:pt x="0" y="0"/>
                </a:moveTo>
                <a:lnTo>
                  <a:pt x="1076049" y="0"/>
                </a:lnTo>
                <a:lnTo>
                  <a:pt x="1076049" y="1076049"/>
                </a:lnTo>
                <a:lnTo>
                  <a:pt x="0" y="1076049"/>
                </a:lnTo>
                <a:lnTo>
                  <a:pt x="0" y="0"/>
                </a:lnTo>
                <a:close/>
              </a:path>
            </a:pathLst>
          </a:custGeom>
          <a:blipFill rotWithShape="1">
            <a:blip r:embed="rId6">
              <a:alphaModFix/>
            </a:blip>
            <a:stretch>
              <a:fillRect b="0" l="0" r="0" t="0"/>
            </a:stretch>
          </a:blipFill>
          <a:ln>
            <a:noFill/>
          </a:ln>
        </p:spPr>
      </p:sp>
      <p:grpSp>
        <p:nvGrpSpPr>
          <p:cNvPr id="157" name="Google Shape;157;p27"/>
          <p:cNvGrpSpPr/>
          <p:nvPr/>
        </p:nvGrpSpPr>
        <p:grpSpPr>
          <a:xfrm>
            <a:off x="5038724" y="780129"/>
            <a:ext cx="3408300" cy="1200600"/>
            <a:chOff x="0" y="-66675"/>
            <a:chExt cx="9088800" cy="3201600"/>
          </a:xfrm>
        </p:grpSpPr>
        <p:sp>
          <p:nvSpPr>
            <p:cNvPr id="158" name="Google Shape;158;p27"/>
            <p:cNvSpPr txBox="1"/>
            <p:nvPr/>
          </p:nvSpPr>
          <p:spPr>
            <a:xfrm>
              <a:off x="0" y="-66675"/>
              <a:ext cx="9088800" cy="3201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solidFill>
                    <a:srgbClr val="404041"/>
                  </a:solidFill>
                </a:rPr>
                <a:t>A set of 8 CSV (Comma Separated Value) files that </a:t>
              </a:r>
              <a:r>
                <a:rPr lang="en" sz="1500">
                  <a:solidFill>
                    <a:srgbClr val="404041"/>
                  </a:solidFill>
                </a:rPr>
                <a:t>show district wise and state wise, class and gender-wise enrolments from the year 2012-2020</a:t>
              </a:r>
              <a:endParaRPr sz="1500">
                <a:solidFill>
                  <a:srgbClr val="404041"/>
                </a:solidFill>
              </a:endParaRPr>
            </a:p>
          </p:txBody>
        </p:sp>
        <p:sp>
          <p:nvSpPr>
            <p:cNvPr id="159" name="Google Shape;159;p27"/>
            <p:cNvSpPr txBox="1"/>
            <p:nvPr/>
          </p:nvSpPr>
          <p:spPr>
            <a:xfrm>
              <a:off x="0" y="1009973"/>
              <a:ext cx="90888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grpSp>
      <p:sp>
        <p:nvSpPr>
          <p:cNvPr id="160" name="Google Shape;160;p27"/>
          <p:cNvSpPr txBox="1"/>
          <p:nvPr/>
        </p:nvSpPr>
        <p:spPr>
          <a:xfrm>
            <a:off x="5038724" y="2913729"/>
            <a:ext cx="3408300" cy="152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solidFill>
                  <a:srgbClr val="404041"/>
                </a:solidFill>
              </a:rPr>
              <a:t>A short demographic overview : </a:t>
            </a:r>
            <a:endParaRPr sz="1500">
              <a:solidFill>
                <a:srgbClr val="404041"/>
              </a:solidFill>
            </a:endParaRPr>
          </a:p>
          <a:p>
            <a:pPr indent="-323850" lvl="0" marL="457200" marR="0" rtl="0" algn="l">
              <a:lnSpc>
                <a:spcPct val="140000"/>
              </a:lnSpc>
              <a:spcBef>
                <a:spcPts val="0"/>
              </a:spcBef>
              <a:spcAft>
                <a:spcPts val="0"/>
              </a:spcAft>
              <a:buClr>
                <a:srgbClr val="404041"/>
              </a:buClr>
              <a:buSzPts val="1500"/>
              <a:buChar char="●"/>
            </a:pPr>
            <a:r>
              <a:rPr lang="en" sz="1500">
                <a:solidFill>
                  <a:srgbClr val="404041"/>
                </a:solidFill>
              </a:rPr>
              <a:t>24 columns of names class_&lt;class_no&gt;_&lt;gender&gt;</a:t>
            </a:r>
            <a:endParaRPr sz="1500">
              <a:solidFill>
                <a:srgbClr val="404041"/>
              </a:solidFill>
            </a:endParaRPr>
          </a:p>
          <a:p>
            <a:pPr indent="-323850" lvl="0" marL="457200" rtl="0" algn="l">
              <a:lnSpc>
                <a:spcPct val="140000"/>
              </a:lnSpc>
              <a:spcBef>
                <a:spcPts val="0"/>
              </a:spcBef>
              <a:spcAft>
                <a:spcPts val="0"/>
              </a:spcAft>
              <a:buClr>
                <a:srgbClr val="404041"/>
              </a:buClr>
              <a:buSzPts val="1500"/>
              <a:buChar char="●"/>
            </a:pPr>
            <a:r>
              <a:rPr lang="en" sz="1500">
                <a:solidFill>
                  <a:srgbClr val="404041"/>
                </a:solidFill>
              </a:rPr>
              <a:t>Each of those </a:t>
            </a:r>
            <a:r>
              <a:rPr lang="en" sz="1500">
                <a:solidFill>
                  <a:srgbClr val="404041"/>
                </a:solidFill>
              </a:rPr>
              <a:t>columns</a:t>
            </a:r>
            <a:r>
              <a:rPr lang="en" sz="1500">
                <a:solidFill>
                  <a:srgbClr val="404041"/>
                </a:solidFill>
              </a:rPr>
              <a:t> spanning over roughly 780 districts.</a:t>
            </a:r>
            <a:endParaRPr sz="1500">
              <a:solidFill>
                <a:srgbClr val="40404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64" name="Shape 164"/>
        <p:cNvGrpSpPr/>
        <p:nvPr/>
      </p:nvGrpSpPr>
      <p:grpSpPr>
        <a:xfrm>
          <a:off x="0" y="0"/>
          <a:ext cx="0" cy="0"/>
          <a:chOff x="0" y="0"/>
          <a:chExt cx="0" cy="0"/>
        </a:xfrm>
      </p:grpSpPr>
      <p:sp>
        <p:nvSpPr>
          <p:cNvPr id="165" name="Google Shape;165;p28"/>
          <p:cNvSpPr/>
          <p:nvPr/>
        </p:nvSpPr>
        <p:spPr>
          <a:xfrm rot="3364212">
            <a:off x="4770120" y="1362340"/>
            <a:ext cx="4227508" cy="3461272"/>
          </a:xfrm>
          <a:custGeom>
            <a:rect b="b" l="l" r="r" t="t"/>
            <a:pathLst>
              <a:path extrusionOk="0" h="6962168" w="8503411">
                <a:moveTo>
                  <a:pt x="0" y="0"/>
                </a:moveTo>
                <a:lnTo>
                  <a:pt x="8503412" y="0"/>
                </a:lnTo>
                <a:lnTo>
                  <a:pt x="8503412" y="6962168"/>
                </a:lnTo>
                <a:lnTo>
                  <a:pt x="0" y="6962168"/>
                </a:lnTo>
                <a:lnTo>
                  <a:pt x="0" y="0"/>
                </a:lnTo>
                <a:close/>
              </a:path>
            </a:pathLst>
          </a:custGeom>
          <a:blipFill rotWithShape="1">
            <a:blip r:embed="rId3">
              <a:alphaModFix/>
            </a:blip>
            <a:stretch>
              <a:fillRect b="0" l="0" r="0" t="0"/>
            </a:stretch>
          </a:blipFill>
          <a:ln>
            <a:noFill/>
          </a:ln>
          <a:effectLst>
            <a:reflection blurRad="0" dir="5400000" dist="38100" endA="0" endPos="1000" fadeDir="5400012" kx="0" rotWithShape="0" algn="bl" stA="30000" stPos="0" sy="-100000" ky="0"/>
          </a:effectLst>
        </p:spPr>
      </p:sp>
      <p:sp>
        <p:nvSpPr>
          <p:cNvPr id="166" name="Google Shape;166;p28"/>
          <p:cNvSpPr txBox="1"/>
          <p:nvPr/>
        </p:nvSpPr>
        <p:spPr>
          <a:xfrm>
            <a:off x="671325" y="464500"/>
            <a:ext cx="5503200" cy="4002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SzPts val="1100"/>
              <a:buNone/>
            </a:pPr>
            <a:r>
              <a:rPr b="1" lang="en" sz="2600">
                <a:solidFill>
                  <a:srgbClr val="404041"/>
                </a:solidFill>
                <a:latin typeface="Lexend"/>
                <a:ea typeface="Lexend"/>
                <a:cs typeface="Lexend"/>
                <a:sym typeface="Lexend"/>
              </a:rPr>
              <a:t>Year Wise Enrolment Statistics</a:t>
            </a:r>
            <a:endParaRPr b="1" sz="2600">
              <a:solidFill>
                <a:srgbClr val="404041"/>
              </a:solidFill>
              <a:latin typeface="Lexend"/>
              <a:ea typeface="Lexend"/>
              <a:cs typeface="Lexend"/>
              <a:sym typeface="Lexend"/>
            </a:endParaRPr>
          </a:p>
        </p:txBody>
      </p:sp>
      <p:pic>
        <p:nvPicPr>
          <p:cNvPr id="167" name="Google Shape;167;p28"/>
          <p:cNvPicPr preferRelativeResize="0"/>
          <p:nvPr/>
        </p:nvPicPr>
        <p:blipFill>
          <a:blip r:embed="rId4">
            <a:alphaModFix/>
          </a:blip>
          <a:stretch>
            <a:fillRect/>
          </a:stretch>
        </p:blipFill>
        <p:spPr>
          <a:xfrm>
            <a:off x="260675" y="1276950"/>
            <a:ext cx="6940375" cy="3470200"/>
          </a:xfrm>
          <a:prstGeom prst="rect">
            <a:avLst/>
          </a:prstGeom>
          <a:noFill/>
          <a:ln cap="flat" cmpd="sng" w="9525">
            <a:solidFill>
              <a:srgbClr val="404041"/>
            </a:solidFill>
            <a:prstDash val="solid"/>
            <a:round/>
            <a:headEnd len="sm" w="sm" type="none"/>
            <a:tailEnd len="sm" w="sm" type="none"/>
          </a:ln>
        </p:spPr>
      </p:pic>
      <p:sp>
        <p:nvSpPr>
          <p:cNvPr id="168" name="Google Shape;168;p28"/>
          <p:cNvSpPr/>
          <p:nvPr/>
        </p:nvSpPr>
        <p:spPr>
          <a:xfrm rot="5400000">
            <a:off x="6501250" y="2322950"/>
            <a:ext cx="3281100" cy="1378200"/>
          </a:xfrm>
          <a:prstGeom prst="round2DiagRect">
            <a:avLst>
              <a:gd fmla="val 16667" name="adj1"/>
              <a:gd fmla="val 0" name="adj2"/>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9" name="Google Shape;169;p28"/>
          <p:cNvSpPr txBox="1"/>
          <p:nvPr/>
        </p:nvSpPr>
        <p:spPr>
          <a:xfrm>
            <a:off x="7603325" y="1692775"/>
            <a:ext cx="1039500" cy="3509400"/>
          </a:xfrm>
          <a:prstGeom prst="rect">
            <a:avLst/>
          </a:prstGeom>
          <a:noFill/>
          <a:ln>
            <a:noFill/>
          </a:ln>
        </p:spPr>
        <p:txBody>
          <a:bodyPr anchorCtr="0" anchor="t" bIns="91425" lIns="91425" spcFirstLastPara="1" rIns="91425" wrap="square" tIns="91425">
            <a:normAutofit/>
          </a:bodyPr>
          <a:lstStyle/>
          <a:p>
            <a:pPr indent="-76200" lvl="0" marL="4572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Utilizing a categorical chart type is ideal for analyzing categorical data, leading us to employ  custom made Lollipop chart using Plotnine Library.</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73" name="Shape 173"/>
        <p:cNvGrpSpPr/>
        <p:nvPr/>
      </p:nvGrpSpPr>
      <p:grpSpPr>
        <a:xfrm>
          <a:off x="0" y="0"/>
          <a:ext cx="0" cy="0"/>
          <a:chOff x="0" y="0"/>
          <a:chExt cx="0" cy="0"/>
        </a:xfrm>
      </p:grpSpPr>
      <p:sp>
        <p:nvSpPr>
          <p:cNvPr id="174" name="Google Shape;174;p29"/>
          <p:cNvSpPr/>
          <p:nvPr/>
        </p:nvSpPr>
        <p:spPr>
          <a:xfrm>
            <a:off x="-76199" y="726019"/>
            <a:ext cx="816975" cy="817998"/>
          </a:xfrm>
          <a:custGeom>
            <a:rect b="b" l="l" r="r" t="t"/>
            <a:pathLst>
              <a:path extrusionOk="0" h="3444201" w="3439896">
                <a:moveTo>
                  <a:pt x="0" y="0"/>
                </a:moveTo>
                <a:lnTo>
                  <a:pt x="3439896" y="0"/>
                </a:lnTo>
                <a:lnTo>
                  <a:pt x="3439896" y="3444201"/>
                </a:lnTo>
                <a:lnTo>
                  <a:pt x="0" y="3444201"/>
                </a:lnTo>
                <a:lnTo>
                  <a:pt x="0" y="0"/>
                </a:lnTo>
                <a:close/>
              </a:path>
            </a:pathLst>
          </a:custGeom>
          <a:blipFill rotWithShape="1">
            <a:blip r:embed="rId3">
              <a:alphaModFix/>
            </a:blip>
            <a:stretch>
              <a:fillRect b="0" l="0" r="0" t="0"/>
            </a:stretch>
          </a:blipFill>
          <a:ln>
            <a:noFill/>
          </a:ln>
        </p:spPr>
      </p:sp>
      <p:sp>
        <p:nvSpPr>
          <p:cNvPr id="175" name="Google Shape;175;p29"/>
          <p:cNvSpPr txBox="1"/>
          <p:nvPr/>
        </p:nvSpPr>
        <p:spPr>
          <a:xfrm>
            <a:off x="142925" y="944800"/>
            <a:ext cx="8542500" cy="3849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 sz="2500">
                <a:solidFill>
                  <a:srgbClr val="404041"/>
                </a:solidFill>
                <a:latin typeface="Lexend"/>
                <a:ea typeface="Lexend"/>
                <a:cs typeface="Lexend"/>
                <a:sym typeface="Lexend"/>
              </a:rPr>
              <a:t>Observing the Distribution of Data in greater detail</a:t>
            </a:r>
            <a:endParaRPr b="1" sz="2500">
              <a:latin typeface="Lexend"/>
              <a:ea typeface="Lexend"/>
              <a:cs typeface="Lexend"/>
              <a:sym typeface="Lexend"/>
            </a:endParaRPr>
          </a:p>
        </p:txBody>
      </p:sp>
      <p:pic>
        <p:nvPicPr>
          <p:cNvPr id="176" name="Google Shape;176;p29"/>
          <p:cNvPicPr preferRelativeResize="0"/>
          <p:nvPr/>
        </p:nvPicPr>
        <p:blipFill>
          <a:blip r:embed="rId4">
            <a:alphaModFix/>
          </a:blip>
          <a:stretch>
            <a:fillRect/>
          </a:stretch>
        </p:blipFill>
        <p:spPr>
          <a:xfrm>
            <a:off x="382475" y="1740278"/>
            <a:ext cx="8379059" cy="3142147"/>
          </a:xfrm>
          <a:prstGeom prst="rect">
            <a:avLst/>
          </a:prstGeom>
          <a:noFill/>
          <a:ln cap="flat" cmpd="sng" w="9525">
            <a:solidFill>
              <a:srgbClr val="40404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80" name="Shape 180"/>
        <p:cNvGrpSpPr/>
        <p:nvPr/>
      </p:nvGrpSpPr>
      <p:grpSpPr>
        <a:xfrm>
          <a:off x="0" y="0"/>
          <a:ext cx="0" cy="0"/>
          <a:chOff x="0" y="0"/>
          <a:chExt cx="0" cy="0"/>
        </a:xfrm>
      </p:grpSpPr>
      <p:sp>
        <p:nvSpPr>
          <p:cNvPr id="181" name="Google Shape;181;p30"/>
          <p:cNvSpPr txBox="1"/>
          <p:nvPr/>
        </p:nvSpPr>
        <p:spPr>
          <a:xfrm>
            <a:off x="363463" y="309350"/>
            <a:ext cx="4486800" cy="7389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4800">
                <a:solidFill>
                  <a:srgbClr val="404041"/>
                </a:solidFill>
                <a:latin typeface="Lexend"/>
                <a:ea typeface="Lexend"/>
                <a:cs typeface="Lexend"/>
                <a:sym typeface="Lexend"/>
              </a:rPr>
              <a:t>2D Projections</a:t>
            </a:r>
            <a:endParaRPr b="1" sz="700">
              <a:latin typeface="Lexend"/>
              <a:ea typeface="Lexend"/>
              <a:cs typeface="Lexend"/>
              <a:sym typeface="Lexend"/>
            </a:endParaRPr>
          </a:p>
        </p:txBody>
      </p:sp>
      <p:sp>
        <p:nvSpPr>
          <p:cNvPr id="182" name="Google Shape;182;p30"/>
          <p:cNvSpPr/>
          <p:nvPr/>
        </p:nvSpPr>
        <p:spPr>
          <a:xfrm flipH="1" rot="-3559864">
            <a:off x="5570052" y="-1119557"/>
            <a:ext cx="2763331" cy="3727934"/>
          </a:xfrm>
          <a:custGeom>
            <a:rect b="b" l="l" r="r" t="t"/>
            <a:pathLst>
              <a:path extrusionOk="0" h="7456987" w="5527491">
                <a:moveTo>
                  <a:pt x="0" y="7456986"/>
                </a:moveTo>
                <a:lnTo>
                  <a:pt x="5527491" y="7456986"/>
                </a:lnTo>
                <a:lnTo>
                  <a:pt x="5527491" y="0"/>
                </a:lnTo>
                <a:lnTo>
                  <a:pt x="0" y="0"/>
                </a:lnTo>
                <a:lnTo>
                  <a:pt x="0" y="7456986"/>
                </a:lnTo>
                <a:close/>
              </a:path>
            </a:pathLst>
          </a:custGeom>
          <a:blipFill rotWithShape="1">
            <a:blip r:embed="rId3">
              <a:alphaModFix/>
            </a:blip>
            <a:stretch>
              <a:fillRect b="0" l="0" r="0" t="0"/>
            </a:stretch>
          </a:blipFill>
          <a:ln>
            <a:noFill/>
          </a:ln>
        </p:spPr>
      </p:sp>
      <p:pic>
        <p:nvPicPr>
          <p:cNvPr id="183" name="Google Shape;183;p30"/>
          <p:cNvPicPr preferRelativeResize="0"/>
          <p:nvPr/>
        </p:nvPicPr>
        <p:blipFill>
          <a:blip r:embed="rId4">
            <a:alphaModFix/>
          </a:blip>
          <a:stretch>
            <a:fillRect/>
          </a:stretch>
        </p:blipFill>
        <p:spPr>
          <a:xfrm>
            <a:off x="363475" y="1183161"/>
            <a:ext cx="4367432" cy="2183716"/>
          </a:xfrm>
          <a:prstGeom prst="rect">
            <a:avLst/>
          </a:prstGeom>
          <a:noFill/>
          <a:ln cap="flat" cmpd="sng" w="9525">
            <a:solidFill>
              <a:srgbClr val="404041"/>
            </a:solidFill>
            <a:prstDash val="solid"/>
            <a:round/>
            <a:headEnd len="sm" w="sm" type="none"/>
            <a:tailEnd len="sm" w="sm" type="none"/>
          </a:ln>
        </p:spPr>
      </p:pic>
      <p:pic>
        <p:nvPicPr>
          <p:cNvPr id="184" name="Google Shape;184;p30"/>
          <p:cNvPicPr preferRelativeResize="0"/>
          <p:nvPr/>
        </p:nvPicPr>
        <p:blipFill>
          <a:blip r:embed="rId5">
            <a:alphaModFix/>
          </a:blip>
          <a:stretch>
            <a:fillRect/>
          </a:stretch>
        </p:blipFill>
        <p:spPr>
          <a:xfrm>
            <a:off x="4942982" y="2937336"/>
            <a:ext cx="4048620" cy="2024310"/>
          </a:xfrm>
          <a:prstGeom prst="rect">
            <a:avLst/>
          </a:prstGeom>
          <a:noFill/>
          <a:ln cap="flat" cmpd="sng" w="9525">
            <a:solidFill>
              <a:srgbClr val="404041"/>
            </a:solidFill>
            <a:prstDash val="solid"/>
            <a:round/>
            <a:headEnd len="sm" w="sm" type="none"/>
            <a:tailEnd len="sm" w="sm" type="none"/>
          </a:ln>
        </p:spPr>
      </p:pic>
      <p:sp>
        <p:nvSpPr>
          <p:cNvPr id="185" name="Google Shape;185;p30"/>
          <p:cNvSpPr/>
          <p:nvPr/>
        </p:nvSpPr>
        <p:spPr>
          <a:xfrm>
            <a:off x="424475" y="3566875"/>
            <a:ext cx="4147524" cy="1277748"/>
          </a:xfrm>
          <a:prstGeom prst="flowChartTermina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Points of same shape and adjacent colors in legend are either overlapping or in proximity to each other.They are also of same size.</a:t>
            </a:r>
            <a:endParaRPr sz="900">
              <a:solidFill>
                <a:schemeClr val="dk1"/>
              </a:solidFill>
              <a:latin typeface="Calibri"/>
              <a:ea typeface="Calibri"/>
              <a:cs typeface="Calibri"/>
              <a:sym typeface="Calibri"/>
            </a:endParaRPr>
          </a:p>
          <a:p>
            <a:pPr indent="0" lvl="0" marL="0" rtl="0" algn="ctr">
              <a:spcBef>
                <a:spcPts val="0"/>
              </a:spcBef>
              <a:spcAft>
                <a:spcPts val="0"/>
              </a:spcAft>
              <a:buNone/>
            </a:pPr>
            <a:r>
              <a:rPr lang="en" sz="900">
                <a:solidFill>
                  <a:schemeClr val="dk1"/>
                </a:solidFill>
                <a:latin typeface="Calibri"/>
                <a:ea typeface="Calibri"/>
                <a:cs typeface="Calibri"/>
                <a:sym typeface="Calibri"/>
              </a:rPr>
              <a:t>This indicates that the enrolment distribution of boys and girls across the states and districts is quite similar, and this backs up the previous plot shown by the heatmap.</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89" name="Shape 189"/>
        <p:cNvGrpSpPr/>
        <p:nvPr/>
      </p:nvGrpSpPr>
      <p:grpSpPr>
        <a:xfrm>
          <a:off x="0" y="0"/>
          <a:ext cx="0" cy="0"/>
          <a:chOff x="0" y="0"/>
          <a:chExt cx="0" cy="0"/>
        </a:xfrm>
      </p:grpSpPr>
      <p:sp>
        <p:nvSpPr>
          <p:cNvPr id="190" name="Google Shape;190;p31"/>
          <p:cNvSpPr txBox="1"/>
          <p:nvPr/>
        </p:nvSpPr>
        <p:spPr>
          <a:xfrm>
            <a:off x="333400" y="322150"/>
            <a:ext cx="5711100" cy="6312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4100">
                <a:solidFill>
                  <a:srgbClr val="404041"/>
                </a:solidFill>
                <a:latin typeface="Lexend"/>
                <a:ea typeface="Lexend"/>
                <a:cs typeface="Lexend"/>
                <a:sym typeface="Lexend"/>
              </a:rPr>
              <a:t>A Temporal Anomaly</a:t>
            </a:r>
            <a:endParaRPr b="1" sz="100">
              <a:latin typeface="Lexend"/>
              <a:ea typeface="Lexend"/>
              <a:cs typeface="Lexend"/>
              <a:sym typeface="Lexend"/>
            </a:endParaRPr>
          </a:p>
        </p:txBody>
      </p:sp>
      <p:sp>
        <p:nvSpPr>
          <p:cNvPr id="191" name="Google Shape;191;p31"/>
          <p:cNvSpPr/>
          <p:nvPr/>
        </p:nvSpPr>
        <p:spPr>
          <a:xfrm>
            <a:off x="5912066" y="3750975"/>
            <a:ext cx="3231929" cy="2414026"/>
          </a:xfrm>
          <a:custGeom>
            <a:rect b="b" l="l" r="r" t="t"/>
            <a:pathLst>
              <a:path extrusionOk="0" h="4828052" w="6463857">
                <a:moveTo>
                  <a:pt x="0" y="0"/>
                </a:moveTo>
                <a:lnTo>
                  <a:pt x="6463857" y="0"/>
                </a:lnTo>
                <a:lnTo>
                  <a:pt x="6463857" y="4828052"/>
                </a:lnTo>
                <a:lnTo>
                  <a:pt x="0" y="4828052"/>
                </a:lnTo>
                <a:lnTo>
                  <a:pt x="0" y="0"/>
                </a:lnTo>
                <a:close/>
              </a:path>
            </a:pathLst>
          </a:custGeom>
          <a:blipFill rotWithShape="1">
            <a:blip r:embed="rId3">
              <a:alphaModFix/>
            </a:blip>
            <a:stretch>
              <a:fillRect b="0" l="0" r="-2846" t="0"/>
            </a:stretch>
          </a:blipFill>
          <a:ln>
            <a:noFill/>
          </a:ln>
        </p:spPr>
      </p:sp>
      <p:pic>
        <p:nvPicPr>
          <p:cNvPr id="192" name="Google Shape;192;p31"/>
          <p:cNvPicPr preferRelativeResize="0"/>
          <p:nvPr/>
        </p:nvPicPr>
        <p:blipFill>
          <a:blip r:embed="rId4">
            <a:alphaModFix/>
          </a:blip>
          <a:stretch>
            <a:fillRect/>
          </a:stretch>
        </p:blipFill>
        <p:spPr>
          <a:xfrm>
            <a:off x="333400" y="1549125"/>
            <a:ext cx="5607265" cy="2989811"/>
          </a:xfrm>
          <a:prstGeom prst="rect">
            <a:avLst/>
          </a:prstGeom>
          <a:noFill/>
          <a:ln cap="flat" cmpd="sng" w="9525">
            <a:solidFill>
              <a:srgbClr val="888888"/>
            </a:solidFill>
            <a:prstDash val="solid"/>
            <a:round/>
            <a:headEnd len="sm" w="sm" type="none"/>
            <a:tailEnd len="sm" w="sm" type="none"/>
          </a:ln>
        </p:spPr>
      </p:pic>
      <p:sp>
        <p:nvSpPr>
          <p:cNvPr id="193" name="Google Shape;193;p31"/>
          <p:cNvSpPr/>
          <p:nvPr/>
        </p:nvSpPr>
        <p:spPr>
          <a:xfrm>
            <a:off x="6434250" y="426650"/>
            <a:ext cx="2349775" cy="3064425"/>
          </a:xfrm>
          <a:prstGeom prst="flowChartOffpageConnector">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Observing an intriguing anomaly in the plot, there's a noticeable decline in enrollment rates for several classes, including class-12 boys, class-12 girls, and class-11 girls. Further investigation revealed a correlation with the highest average annual dropout rate for secondary schools in India, which peaked at 17.06 percent in 2016. While this sheds light on the enrollment decline that year, the underlying causes for the surge in dropout rates remain a mystery.</a:t>
            </a:r>
            <a:endParaRPr sz="11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97" name="Shape 197"/>
        <p:cNvGrpSpPr/>
        <p:nvPr/>
      </p:nvGrpSpPr>
      <p:grpSpPr>
        <a:xfrm>
          <a:off x="0" y="0"/>
          <a:ext cx="0" cy="0"/>
          <a:chOff x="0" y="0"/>
          <a:chExt cx="0" cy="0"/>
        </a:xfrm>
      </p:grpSpPr>
      <p:sp>
        <p:nvSpPr>
          <p:cNvPr id="198" name="Google Shape;198;p32"/>
          <p:cNvSpPr/>
          <p:nvPr/>
        </p:nvSpPr>
        <p:spPr>
          <a:xfrm>
            <a:off x="223286" y="3542245"/>
            <a:ext cx="3449982" cy="2928171"/>
          </a:xfrm>
          <a:custGeom>
            <a:rect b="b" l="l" r="r" t="t"/>
            <a:pathLst>
              <a:path extrusionOk="0" h="5856343" w="6899963">
                <a:moveTo>
                  <a:pt x="0" y="0"/>
                </a:moveTo>
                <a:lnTo>
                  <a:pt x="6899963" y="0"/>
                </a:lnTo>
                <a:lnTo>
                  <a:pt x="6899963" y="5856343"/>
                </a:lnTo>
                <a:lnTo>
                  <a:pt x="0" y="5856343"/>
                </a:lnTo>
                <a:lnTo>
                  <a:pt x="0" y="0"/>
                </a:lnTo>
                <a:close/>
              </a:path>
            </a:pathLst>
          </a:custGeom>
          <a:blipFill rotWithShape="1">
            <a:blip r:embed="rId3">
              <a:alphaModFix/>
            </a:blip>
            <a:stretch>
              <a:fillRect b="0" l="0" r="0" t="0"/>
            </a:stretch>
          </a:blipFill>
          <a:ln>
            <a:noFill/>
          </a:ln>
        </p:spPr>
      </p:sp>
      <p:sp>
        <p:nvSpPr>
          <p:cNvPr id="199" name="Google Shape;199;p32"/>
          <p:cNvSpPr txBox="1"/>
          <p:nvPr/>
        </p:nvSpPr>
        <p:spPr>
          <a:xfrm>
            <a:off x="223275" y="177450"/>
            <a:ext cx="6817500" cy="661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4300">
                <a:solidFill>
                  <a:srgbClr val="404041"/>
                </a:solidFill>
                <a:latin typeface="Lexend"/>
                <a:ea typeface="Lexend"/>
                <a:cs typeface="Lexend"/>
                <a:sym typeface="Lexend"/>
              </a:rPr>
              <a:t>A look into the Outliers</a:t>
            </a:r>
            <a:endParaRPr b="1" sz="200">
              <a:latin typeface="Lexend"/>
              <a:ea typeface="Lexend"/>
              <a:cs typeface="Lexend"/>
              <a:sym typeface="Lexend"/>
            </a:endParaRPr>
          </a:p>
        </p:txBody>
      </p:sp>
      <p:pic>
        <p:nvPicPr>
          <p:cNvPr id="200" name="Google Shape;200;p32"/>
          <p:cNvPicPr preferRelativeResize="0"/>
          <p:nvPr/>
        </p:nvPicPr>
        <p:blipFill>
          <a:blip r:embed="rId4">
            <a:alphaModFix/>
          </a:blip>
          <a:stretch>
            <a:fillRect/>
          </a:stretch>
        </p:blipFill>
        <p:spPr>
          <a:xfrm>
            <a:off x="223275" y="1057900"/>
            <a:ext cx="5729715" cy="2148643"/>
          </a:xfrm>
          <a:prstGeom prst="rect">
            <a:avLst/>
          </a:prstGeom>
          <a:noFill/>
          <a:ln cap="flat" cmpd="sng" w="9525">
            <a:solidFill>
              <a:srgbClr val="888888"/>
            </a:solidFill>
            <a:prstDash val="solid"/>
            <a:round/>
            <a:headEnd len="sm" w="sm" type="none"/>
            <a:tailEnd len="sm" w="sm" type="none"/>
          </a:ln>
        </p:spPr>
      </p:pic>
      <p:sp>
        <p:nvSpPr>
          <p:cNvPr id="201" name="Google Shape;201;p32"/>
          <p:cNvSpPr/>
          <p:nvPr/>
        </p:nvSpPr>
        <p:spPr>
          <a:xfrm>
            <a:off x="6282650" y="989725"/>
            <a:ext cx="2631300" cy="3930900"/>
          </a:xfrm>
          <a:prstGeom prst="roundRect">
            <a:avLst>
              <a:gd fmla="val 8231"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Analyzing district-wise data distribution poses challenges, especially with many districts having zero class enrollment, significantly impacting the dataset. Traditional methods like box plots and violin plots exhibit bias towards these districts, resulting in skewed distributions. To mitigate this bias, a jitter plot is utilized, assigning distinct shapes and opacity to distinguish between boys and girls. </a:t>
            </a:r>
            <a:endParaRPr sz="1100">
              <a:latin typeface="Calibri"/>
              <a:ea typeface="Calibri"/>
              <a:cs typeface="Calibri"/>
              <a:sym typeface="Calibri"/>
            </a:endParaRPr>
          </a:p>
          <a:p>
            <a:pPr indent="0" lvl="0" marL="0" rtl="0" algn="ctr">
              <a:spcBef>
                <a:spcPts val="0"/>
              </a:spcBef>
              <a:spcAft>
                <a:spcPts val="0"/>
              </a:spcAft>
              <a:buNone/>
            </a:pPr>
            <a:r>
              <a:t/>
            </a:r>
            <a:endParaRPr sz="1100">
              <a:latin typeface="Calibri"/>
              <a:ea typeface="Calibri"/>
              <a:cs typeface="Calibri"/>
              <a:sym typeface="Calibri"/>
            </a:endParaRPr>
          </a:p>
          <a:p>
            <a:pPr indent="0" lvl="0" marL="0" rtl="0" algn="ctr">
              <a:spcBef>
                <a:spcPts val="0"/>
              </a:spcBef>
              <a:spcAft>
                <a:spcPts val="0"/>
              </a:spcAft>
              <a:buNone/>
            </a:pPr>
            <a:r>
              <a:rPr b="1" lang="en" sz="1100" u="sng">
                <a:latin typeface="Calibri"/>
                <a:ea typeface="Calibri"/>
                <a:cs typeface="Calibri"/>
                <a:sym typeface="Calibri"/>
              </a:rPr>
              <a:t>Insights :</a:t>
            </a:r>
            <a:endParaRPr b="1" sz="1100" u="sng">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Insights reveal that maximum enrollment in classes 11th and 12th does not surpass approximately 37,500, with enrollment declining as students progress to higher grades.</a:t>
            </a:r>
            <a:endParaRPr sz="11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05" name="Shape 205"/>
        <p:cNvGrpSpPr/>
        <p:nvPr/>
      </p:nvGrpSpPr>
      <p:grpSpPr>
        <a:xfrm>
          <a:off x="0" y="0"/>
          <a:ext cx="0" cy="0"/>
          <a:chOff x="0" y="0"/>
          <a:chExt cx="0" cy="0"/>
        </a:xfrm>
      </p:grpSpPr>
      <p:sp>
        <p:nvSpPr>
          <p:cNvPr id="206" name="Google Shape;206;p33"/>
          <p:cNvSpPr txBox="1"/>
          <p:nvPr/>
        </p:nvSpPr>
        <p:spPr>
          <a:xfrm>
            <a:off x="311925" y="351900"/>
            <a:ext cx="8690700" cy="492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3200">
                <a:solidFill>
                  <a:srgbClr val="404041"/>
                </a:solidFill>
                <a:latin typeface="Lexend"/>
                <a:ea typeface="Lexend"/>
                <a:cs typeface="Lexend"/>
                <a:sym typeface="Lexend"/>
              </a:rPr>
              <a:t>Percentage contribution of Each Gender</a:t>
            </a:r>
            <a:endParaRPr b="1" sz="3200">
              <a:latin typeface="Lexend"/>
              <a:ea typeface="Lexend"/>
              <a:cs typeface="Lexend"/>
              <a:sym typeface="Lexend"/>
            </a:endParaRPr>
          </a:p>
        </p:txBody>
      </p:sp>
      <p:sp>
        <p:nvSpPr>
          <p:cNvPr id="207" name="Google Shape;207;p33"/>
          <p:cNvSpPr/>
          <p:nvPr/>
        </p:nvSpPr>
        <p:spPr>
          <a:xfrm>
            <a:off x="330225" y="1161375"/>
            <a:ext cx="2631300" cy="3552000"/>
          </a:xfrm>
          <a:prstGeom prst="roundRect">
            <a:avLst>
              <a:gd fmla="val 8231"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latin typeface="Calibri"/>
                <a:ea typeface="Calibri"/>
                <a:cs typeface="Calibri"/>
                <a:sym typeface="Calibri"/>
              </a:rPr>
              <a:t>Insights :</a:t>
            </a:r>
            <a:endParaRPr b="1" sz="1300" u="sng">
              <a:latin typeface="Calibri"/>
              <a:ea typeface="Calibri"/>
              <a:cs typeface="Calibri"/>
              <a:sym typeface="Calibri"/>
            </a:endParaRPr>
          </a:p>
          <a:p>
            <a:pPr indent="0" lvl="0" marL="0" rtl="0" algn="ctr">
              <a:spcBef>
                <a:spcPts val="0"/>
              </a:spcBef>
              <a:spcAft>
                <a:spcPts val="0"/>
              </a:spcAft>
              <a:buNone/>
            </a:pPr>
            <a:r>
              <a:t/>
            </a:r>
            <a:endParaRPr b="1" sz="1300" u="sng">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The ordered stacked bar chart for 2019-20 enrollment across top 10 Indian states reveals a consistent gender disparity, with male enrollment consistently higher than female enrollment. Uttar Pradesh exhibits the highest gender gap at 52.31% male enrollment, while West Bengal shows the lowest gap at 50.86% female enrollment. Overall, Uttar Pradesh records the highest total enrollment at 45,362,059, while Andhra Pradesh reports the lowest at 8,136,933.</a:t>
            </a:r>
            <a:endParaRPr sz="1100">
              <a:latin typeface="Calibri"/>
              <a:ea typeface="Calibri"/>
              <a:cs typeface="Calibri"/>
              <a:sym typeface="Calibri"/>
            </a:endParaRPr>
          </a:p>
        </p:txBody>
      </p:sp>
      <p:sp>
        <p:nvSpPr>
          <p:cNvPr id="208" name="Google Shape;208;p33"/>
          <p:cNvSpPr/>
          <p:nvPr/>
        </p:nvSpPr>
        <p:spPr>
          <a:xfrm>
            <a:off x="6210125" y="2754524"/>
            <a:ext cx="2862662" cy="2340226"/>
          </a:xfrm>
          <a:custGeom>
            <a:rect b="b" l="l" r="r" t="t"/>
            <a:pathLst>
              <a:path extrusionOk="0" h="4680452" w="5725323">
                <a:moveTo>
                  <a:pt x="0" y="0"/>
                </a:moveTo>
                <a:lnTo>
                  <a:pt x="5725323" y="0"/>
                </a:lnTo>
                <a:lnTo>
                  <a:pt x="5725323" y="4680452"/>
                </a:lnTo>
                <a:lnTo>
                  <a:pt x="0" y="4680452"/>
                </a:lnTo>
                <a:lnTo>
                  <a:pt x="0" y="0"/>
                </a:lnTo>
                <a:close/>
              </a:path>
            </a:pathLst>
          </a:custGeom>
          <a:blipFill rotWithShape="1">
            <a:blip r:embed="rId3">
              <a:alphaModFix/>
            </a:blip>
            <a:stretch>
              <a:fillRect b="0" l="0" r="0" t="0"/>
            </a:stretch>
          </a:blipFill>
          <a:ln>
            <a:noFill/>
          </a:ln>
        </p:spPr>
      </p:sp>
      <p:pic>
        <p:nvPicPr>
          <p:cNvPr id="209" name="Google Shape;209;p33"/>
          <p:cNvPicPr preferRelativeResize="0"/>
          <p:nvPr/>
        </p:nvPicPr>
        <p:blipFill>
          <a:blip r:embed="rId4">
            <a:alphaModFix/>
          </a:blip>
          <a:stretch>
            <a:fillRect/>
          </a:stretch>
        </p:blipFill>
        <p:spPr>
          <a:xfrm>
            <a:off x="3287175" y="1640988"/>
            <a:ext cx="5179976" cy="2390174"/>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